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5A43-EC2C-45F2-925A-85EFB56D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3A615-70A9-47EC-851C-40166881D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74CB0-8AD5-4A2B-B44E-B17E281E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B8E0-0E77-412B-B3F1-F3EA7141BA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DE175-9A2C-4D61-AA4D-E14EB953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93F87-2A95-4EC8-B975-F51846BE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5206-B269-463B-A969-75977C30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E8A8-299F-4001-9E3C-926D59ED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7C09B-0490-4017-AB6F-601ED771B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F3F36-9812-4F65-97A5-1D1298F0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B8E0-0E77-412B-B3F1-F3EA7141BA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C2C7B-FAC1-4CD0-BA37-0590DC8C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392D1-34EB-4874-BB98-2C87EB99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5206-B269-463B-A969-75977C30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2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8019B-A015-4AB0-B617-B3993722A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54707-9F98-42A5-8AEF-C400BA6B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01552-66A6-4702-9F2C-8B582D78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B8E0-0E77-412B-B3F1-F3EA7141BA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2F80-EBF1-4308-8FE1-9CF030E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5883A-2156-44A6-AEE1-E7FFE4D3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5206-B269-463B-A969-75977C30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2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2820-62A8-49A8-9315-36F23A04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8F92-4605-4B5B-80AE-69EB47E0A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08DE9-B6EE-4964-9B00-D503C709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B8E0-0E77-412B-B3F1-F3EA7141BA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F05B3-EEFB-4F7F-A173-93058346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91540-64BB-45C9-870C-330E6FDE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5206-B269-463B-A969-75977C30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6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91A9-C6BC-4256-B250-15671711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5BE48-1841-4877-BDDD-795768FF4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ACC8A-86AF-44EB-B635-1C38A3F1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B8E0-0E77-412B-B3F1-F3EA7141BA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C4A9E-D18D-48BB-B1ED-C38E460C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D8D17-35AD-4D3F-9606-B1294F07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5206-B269-463B-A969-75977C30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3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CD04-53CD-4179-86E5-B9619600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F2ABE-83AD-4555-A1D6-3FA353AAB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0E70F-FF6D-494F-902E-2A1A82BBE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C4318-7868-4445-9C9B-289250D6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B8E0-0E77-412B-B3F1-F3EA7141BA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08F44-467D-459F-B272-ADBC43A1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12F2D-33D8-466D-96A4-D5F104F6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5206-B269-463B-A969-75977C30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21B7-99F3-45F4-9468-E796D13F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8A2C3-E91A-4B71-8A35-387816CE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89ED8-213A-4913-BEF1-E0F1593A5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E80FC-51BA-4546-B9CB-7D84A5E0F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B46EC-7E2A-40AE-900D-47D79B640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8AA1B-40DD-4488-8636-AAA8FA97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B8E0-0E77-412B-B3F1-F3EA7141BA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62EF5E-183D-4782-8E70-B7DA4D8D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A0DA2-ED89-4811-B9A3-E40479DC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5206-B269-463B-A969-75977C30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5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384C-7A61-4497-87E3-0B1EB476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7E822-951B-4B15-BD23-F2B44CC9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B8E0-0E77-412B-B3F1-F3EA7141BA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4021D-3681-4315-894C-59AC8100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F562C-D27E-4F2D-B559-FF1F6272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5206-B269-463B-A969-75977C30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9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0FA2F-7486-4FCF-B329-2313ABB3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B8E0-0E77-412B-B3F1-F3EA7141BA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DFD7A-D843-412D-9CE2-E6E5B8D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A3E23-5632-4493-9620-BABC9879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5206-B269-463B-A969-75977C30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2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8EB2-467E-498F-AB19-0DF022A8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DC89-224C-4EEC-BC8F-15740F000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FA156-0973-463A-A895-12F8866D0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4CFB7-6BC7-4C38-9456-754C7D10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B8E0-0E77-412B-B3F1-F3EA7141BA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B5BAF-B93D-4636-B373-8B798E94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619E8-7E5C-4A6C-AD56-46627FA9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5206-B269-463B-A969-75977C30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9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4217-BE46-4387-9CEF-5E3E0FF1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924C8-3825-470E-98FC-77A617C83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9FE55-9B8D-4614-B477-CA12178E5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4EAC1-DEE1-471D-A80C-FAFA410A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B8E0-0E77-412B-B3F1-F3EA7141BA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38B76-777E-4F3C-8362-B57A696C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B7917-573E-49FE-BC03-FAF0C92D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5206-B269-463B-A969-75977C30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2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442D7-E13D-4CEF-9183-BA8E4C67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9F6D6-B00A-4350-B951-F1BA4DDC0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41F3B-FA41-451E-90C9-F1B0C4D00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DB8E0-0E77-412B-B3F1-F3EA7141BA7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E6F9B-A324-422F-BD8F-D52E874D0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03750-5336-402B-8F7B-FD1127E56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35206-B269-463B-A969-75977C30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6078-2F56-458F-91DB-7C5D565F2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3724"/>
            <a:ext cx="9144000" cy="1232928"/>
          </a:xfrm>
        </p:spPr>
        <p:txBody>
          <a:bodyPr>
            <a:normAutofit/>
          </a:bodyPr>
          <a:lstStyle/>
          <a:p>
            <a:r>
              <a:rPr lang="en-US" sz="8000" dirty="0"/>
              <a:t>The Nature of Science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32D40-AF82-42DF-A503-7262AE34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478" y="2710752"/>
            <a:ext cx="7181043" cy="285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6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367DDB-9CE5-4E18-8756-1A02B6BCD25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t="2516" r="2174" b="2302"/>
          <a:stretch/>
        </p:blipFill>
        <p:spPr bwMode="auto">
          <a:xfrm>
            <a:off x="1524000" y="671332"/>
            <a:ext cx="9144000" cy="55750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68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1E5B-3284-4CF0-A937-877331B9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and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7F4E-3FA9-430E-A78D-9A95F97B3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96" y="1618972"/>
            <a:ext cx="10515600" cy="4351338"/>
          </a:xfrm>
        </p:spPr>
        <p:txBody>
          <a:bodyPr/>
          <a:lstStyle/>
          <a:p>
            <a:r>
              <a:rPr lang="en-US" sz="3600" dirty="0"/>
              <a:t>The Metric System (SI)</a:t>
            </a:r>
          </a:p>
          <a:p>
            <a:pPr lvl="1"/>
            <a:r>
              <a:rPr lang="en-US" sz="3200" dirty="0"/>
              <a:t>System of Measurement used in Science (standard)</a:t>
            </a:r>
          </a:p>
          <a:p>
            <a:pPr lvl="1"/>
            <a:r>
              <a:rPr lang="en-US" sz="3200" dirty="0"/>
              <a:t>Eliminates confusion and helps in communication</a:t>
            </a:r>
          </a:p>
          <a:p>
            <a:pPr lvl="1"/>
            <a:r>
              <a:rPr lang="en-US" sz="3200" dirty="0"/>
              <a:t>Nearly all of the world uses it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FE95D-8244-4DD9-BCCF-1F5402A2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332581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1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EA00-F747-4A13-B318-D75CA27F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and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E74DA-A5F4-4C22-9AA4-7EC8D0AFE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2" y="1357341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Measuring Length</a:t>
            </a:r>
          </a:p>
          <a:p>
            <a:pPr lvl="1"/>
            <a:r>
              <a:rPr lang="en-US" sz="3200" dirty="0"/>
              <a:t>Kilometers, Meters, Centimeters, </a:t>
            </a:r>
            <a:r>
              <a:rPr lang="en-US" sz="3200" dirty="0" err="1"/>
              <a:t>Millieters</a:t>
            </a:r>
            <a:endParaRPr lang="en-US" sz="3200" dirty="0"/>
          </a:p>
          <a:p>
            <a:pPr lvl="1"/>
            <a:r>
              <a:rPr lang="en-US" sz="3200" dirty="0"/>
              <a:t>Use a metric ruler</a:t>
            </a:r>
          </a:p>
          <a:p>
            <a:pPr lvl="1"/>
            <a:r>
              <a:rPr lang="en-US" sz="3200" dirty="0"/>
              <a:t>Start at zero</a:t>
            </a:r>
          </a:p>
          <a:p>
            <a:pPr lvl="1"/>
            <a:r>
              <a:rPr lang="en-US" sz="3200" dirty="0"/>
              <a:t>Centimeter – every line equals 0.1 cm    </a:t>
            </a:r>
          </a:p>
          <a:p>
            <a:pPr lvl="1"/>
            <a:r>
              <a:rPr lang="en-US" sz="3200" dirty="0"/>
              <a:t>Millimeter – every line equals 1 millimeter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A8C14-68F6-4D94-BD2E-D3D9C33CB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32" b="6079"/>
          <a:stretch/>
        </p:blipFill>
        <p:spPr>
          <a:xfrm rot="16200000">
            <a:off x="8898944" y="3580654"/>
            <a:ext cx="2285183" cy="384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42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EA00-F747-4A13-B318-D75CA27F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and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E74DA-A5F4-4C22-9AA4-7EC8D0AFE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8" y="1554560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Measuring Volume</a:t>
            </a:r>
          </a:p>
          <a:p>
            <a:pPr lvl="1"/>
            <a:r>
              <a:rPr lang="en-US" sz="3200" dirty="0"/>
              <a:t>Kiloliters, Liters, Centiliters, Milliliters</a:t>
            </a:r>
          </a:p>
          <a:p>
            <a:pPr lvl="1"/>
            <a:r>
              <a:rPr lang="en-US" sz="3200" dirty="0"/>
              <a:t>Use a graduated cylinder if a liquid</a:t>
            </a:r>
          </a:p>
          <a:p>
            <a:pPr lvl="1"/>
            <a:r>
              <a:rPr lang="en-US" sz="3200" dirty="0"/>
              <a:t>Use a ruler if a rectangular prism</a:t>
            </a:r>
          </a:p>
          <a:p>
            <a:pPr lvl="1"/>
            <a:r>
              <a:rPr lang="en-US" sz="3200" dirty="0"/>
              <a:t>Use water displacement if irregular solid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13794-BBD2-477B-AFFC-9540B655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037" y="2880122"/>
            <a:ext cx="2126775" cy="346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9B85CC-DA50-4EC7-A12A-D669D683A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950"/>
          <a:stretch/>
        </p:blipFill>
        <p:spPr>
          <a:xfrm>
            <a:off x="2380129" y="4201318"/>
            <a:ext cx="4128247" cy="1923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D871E4-46EA-4D5B-B834-DF074F6FCA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8228827" y="555811"/>
            <a:ext cx="1132135" cy="31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2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0B14-2AC3-4F01-BF00-B62D0364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and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052D4-7AE4-4CCB-A9BE-8A3DEB2CC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6" y="1448792"/>
            <a:ext cx="10515600" cy="4351338"/>
          </a:xfrm>
        </p:spPr>
        <p:txBody>
          <a:bodyPr/>
          <a:lstStyle/>
          <a:p>
            <a:r>
              <a:rPr lang="en-US" sz="3200" dirty="0"/>
              <a:t>Measuring Mass</a:t>
            </a:r>
          </a:p>
          <a:p>
            <a:r>
              <a:rPr lang="en-US" sz="3200" dirty="0"/>
              <a:t>Kilograms, Grams, Centigrams, Milligrams</a:t>
            </a:r>
          </a:p>
          <a:p>
            <a:r>
              <a:rPr lang="en-US" sz="3200" dirty="0"/>
              <a:t>Use a digital balance</a:t>
            </a:r>
          </a:p>
          <a:p>
            <a:r>
              <a:rPr lang="en-US" sz="3200" dirty="0"/>
              <a:t>If item is in a container, </a:t>
            </a:r>
          </a:p>
          <a:p>
            <a:pPr marL="0" indent="0">
              <a:buNone/>
            </a:pPr>
            <a:r>
              <a:rPr lang="en-US" sz="3200" dirty="0"/>
              <a:t>	subtract empty container from full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6BA0C-7FA0-4C88-A11F-8B266A76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365" y="1655143"/>
            <a:ext cx="2346151" cy="2346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E0400-AFFB-4741-BA1E-9503988E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791" y="4279806"/>
            <a:ext cx="1905000" cy="2400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17065C-23C8-430E-9EBD-8F24DE357F78}"/>
                  </a:ext>
                </a:extLst>
              </p:cNvPr>
              <p:cNvSpPr txBox="1"/>
              <p:nvPr/>
            </p:nvSpPr>
            <p:spPr>
              <a:xfrm>
                <a:off x="4536141" y="4876800"/>
                <a:ext cx="826659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17065C-23C8-430E-9EBD-8F24DE357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41" y="4876800"/>
                <a:ext cx="82665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82C2CBD-7CC8-4ACC-AB4A-5A9593455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009" y="4318992"/>
            <a:ext cx="1777030" cy="22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6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9D3BD-B855-4BA4-9057-E93A24DB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and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44A2E-F3E2-4726-90E6-22B25F94F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SI uses standards of measurement called base units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87619C-0542-49A9-A927-0B8769B7A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06372"/>
              </p:ext>
            </p:extLst>
          </p:nvPr>
        </p:nvGraphicFramePr>
        <p:xfrm>
          <a:off x="1512046" y="2987675"/>
          <a:ext cx="8128000" cy="3505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811609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58331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Base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26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14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liter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673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0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second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26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29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F4ED-118E-421A-92C3-955EAAC3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and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0E35-4953-4867-BD22-DE97BE96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1690686"/>
            <a:ext cx="10515600" cy="4351338"/>
          </a:xfrm>
        </p:spPr>
        <p:txBody>
          <a:bodyPr/>
          <a:lstStyle/>
          <a:p>
            <a:r>
              <a:rPr lang="en-US" sz="4000" dirty="0"/>
              <a:t>Units that are not base units are </a:t>
            </a:r>
          </a:p>
          <a:p>
            <a:pPr marL="0" indent="0">
              <a:buNone/>
            </a:pPr>
            <a:r>
              <a:rPr lang="en-US" sz="4000" dirty="0"/>
              <a:t>   made from base units</a:t>
            </a:r>
          </a:p>
          <a:p>
            <a:r>
              <a:rPr lang="en-US" sz="4000" dirty="0"/>
              <a:t>Based on multiples of ten</a:t>
            </a:r>
          </a:p>
          <a:p>
            <a:r>
              <a:rPr lang="en-US" sz="4000" dirty="0"/>
              <a:t>Factors of ten represented by </a:t>
            </a:r>
          </a:p>
          <a:p>
            <a:pPr marL="0" indent="0">
              <a:buNone/>
            </a:pPr>
            <a:r>
              <a:rPr lang="en-US" sz="4000" dirty="0"/>
              <a:t>    prefixes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52D0A-1F58-4F4C-897F-FEA28B1FA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086" y="1254128"/>
            <a:ext cx="4248072" cy="52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8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46A2-6819-4C11-9773-C53DCFE1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and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82E0A-24CB-4F02-8B1E-2A3B09317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Converting between SI units</a:t>
            </a:r>
          </a:p>
          <a:p>
            <a:pPr lvl="1"/>
            <a:r>
              <a:rPr lang="en-US" sz="3200" dirty="0"/>
              <a:t>Multiple or divide by a factor of ten</a:t>
            </a:r>
          </a:p>
          <a:p>
            <a:pPr lvl="1"/>
            <a:r>
              <a:rPr lang="en-US" sz="3200" dirty="0"/>
              <a:t>Move decimal point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1E28D-FF55-46A0-AA5F-809FA965E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49" r="12795"/>
          <a:stretch/>
        </p:blipFill>
        <p:spPr>
          <a:xfrm>
            <a:off x="5109883" y="3030538"/>
            <a:ext cx="5934635" cy="34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6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AD4A-5980-4C6C-AEA4-0727D500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in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BEBD5-C616-4CF8-9609-DDDA0DABE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574619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Graphs are a visual representation of data</a:t>
            </a:r>
          </a:p>
          <a:p>
            <a:r>
              <a:rPr lang="en-US" sz="4000" dirty="0"/>
              <a:t>There are many types of graphs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2467F-78F7-4FAA-9927-3A10D0F0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871" y="2900182"/>
            <a:ext cx="4790257" cy="359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6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FC41-E637-474C-8928-522F417A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in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5E42-60D4-47C0-B317-59A316DD7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70505"/>
            <a:ext cx="10515600" cy="4351338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</a:rPr>
              <a:t>Line Graphs</a:t>
            </a:r>
            <a:endParaRPr lang="en-US" sz="1100" dirty="0">
              <a:latin typeface="MS Shell Dlg 2" panose="020B060403050404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</a:rPr>
              <a:t>usually changes over time</a:t>
            </a:r>
            <a:endParaRPr lang="en-US" sz="1100" dirty="0">
              <a:latin typeface="MS Shell Dlg 2" panose="020B060403050404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</a:rPr>
              <a:t>multiple lines on same graph</a:t>
            </a:r>
            <a:endParaRPr lang="en-US" sz="1100" dirty="0">
              <a:latin typeface="MS Shell Dlg 2" panose="020B060403050404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</a:rPr>
              <a:t>Constructing line graphs</a:t>
            </a:r>
            <a:endParaRPr lang="en-US" sz="1100" dirty="0">
              <a:latin typeface="MS Shell Dlg 2" panose="020B060403050404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</a:rPr>
              <a:t>X-axis = independent variable</a:t>
            </a:r>
            <a:endParaRPr lang="en-US" sz="1100" dirty="0">
              <a:latin typeface="MS Shell Dlg 2" panose="020B060403050404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</a:rPr>
              <a:t>Y-axis = dependent variable</a:t>
            </a:r>
            <a:endParaRPr lang="en-US" sz="1100" b="0" i="0" dirty="0">
              <a:effectLst/>
              <a:latin typeface="MS Shell Dlg 2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33E48-AF8B-4E35-B71F-9E272660C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364" y="1300997"/>
            <a:ext cx="5213035" cy="42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AEE1-BB50-4247-800D-62FD684E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90F1-3870-4030-B7B9-9320FDD50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607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Science – Not Just for Scientists</a:t>
            </a:r>
          </a:p>
          <a:p>
            <a:pPr lvl="1"/>
            <a:r>
              <a:rPr lang="en-US" sz="3200" dirty="0"/>
              <a:t>Scientists observe the world, but so do everyday people</a:t>
            </a:r>
          </a:p>
          <a:p>
            <a:pPr lvl="1"/>
            <a:r>
              <a:rPr lang="en-US" sz="3200" dirty="0"/>
              <a:t>The Nature of Science </a:t>
            </a:r>
          </a:p>
          <a:p>
            <a:pPr lvl="2"/>
            <a:r>
              <a:rPr lang="en-US" sz="2800" dirty="0"/>
              <a:t>Goal of science is to understand the world around us</a:t>
            </a:r>
          </a:p>
          <a:p>
            <a:pPr lvl="3"/>
            <a:r>
              <a:rPr lang="en-US" sz="2400" dirty="0"/>
              <a:t>Scientists use special methods</a:t>
            </a:r>
          </a:p>
          <a:p>
            <a:pPr lvl="3"/>
            <a:r>
              <a:rPr lang="en-US" sz="2400" dirty="0"/>
              <a:t>Scientists use facts to propose explanations</a:t>
            </a:r>
          </a:p>
          <a:p>
            <a:pPr lvl="3"/>
            <a:r>
              <a:rPr lang="en-US" sz="2400" dirty="0"/>
              <a:t>Scientists perform experiments to test explanations</a:t>
            </a:r>
          </a:p>
        </p:txBody>
      </p:sp>
    </p:spTree>
    <p:extLst>
      <p:ext uri="{BB962C8B-B14F-4D97-AF65-F5344CB8AC3E}">
        <p14:creationId xmlns:p14="http://schemas.microsoft.com/office/powerpoint/2010/main" val="1765197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9B92-7B77-4C3E-B0E3-AE125C61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in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3BFE-5B1A-40A4-86C3-DE8BD28C8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38" y="1654830"/>
            <a:ext cx="10515600" cy="4351338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</a:rPr>
              <a:t>Bar Graphs</a:t>
            </a:r>
            <a:endParaRPr lang="en-US" sz="1200" dirty="0">
              <a:latin typeface="MS Shell Dlg 2" panose="020B060403050404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</a:rPr>
              <a:t>comparing information</a:t>
            </a:r>
            <a:endParaRPr lang="en-US" sz="1200" dirty="0">
              <a:latin typeface="MS Shell Dlg 2" panose="020B060403050404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</a:rPr>
              <a:t>x-axis = independent variable</a:t>
            </a:r>
            <a:endParaRPr lang="en-US" sz="1200" dirty="0">
              <a:latin typeface="MS Shell Dlg 2" panose="020B060403050404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</a:rPr>
              <a:t>y-axis = dependent variable</a:t>
            </a:r>
            <a:endParaRPr lang="en-US" sz="1200" b="0" i="0" dirty="0">
              <a:effectLst/>
              <a:latin typeface="MS Shell Dlg 2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46ECE-19B2-44E1-BCEC-F2B57864E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357" y="1533805"/>
            <a:ext cx="4608863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69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AD91-82A6-4A64-A1D2-B255971C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in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3E7BE-0A99-4414-A871-C60B766FE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1659247"/>
            <a:ext cx="10515600" cy="4351338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</a:rPr>
              <a:t>Circle Graphs (pie charts)</a:t>
            </a:r>
            <a:endParaRPr lang="en-US" sz="3600" dirty="0">
              <a:effectLst/>
            </a:endParaRPr>
          </a:p>
          <a:p>
            <a:r>
              <a:rPr lang="en-US" sz="3600" dirty="0">
                <a:latin typeface="Arial" panose="020B0604020202020204" pitchFamily="34" charset="0"/>
              </a:rPr>
              <a:t>shows how fixed quantity is broken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</a:rPr>
              <a:t>   into parts using percentages</a:t>
            </a:r>
            <a:endParaRPr lang="en-US" sz="36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18E85-5B31-4C33-8A97-BC7848275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487" y="2777320"/>
            <a:ext cx="3660972" cy="37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0318-E559-4027-9A4D-E8BF573D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Scientific Method – A Way of 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EFCC-B876-47B1-91A1-17416E49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7024"/>
            <a:ext cx="10515600" cy="478472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Science has a specific way of solving problems</a:t>
            </a:r>
          </a:p>
          <a:p>
            <a:r>
              <a:rPr lang="en-US" sz="3200" dirty="0"/>
              <a:t>The scientific method is a systematic approach to problem solving</a:t>
            </a:r>
          </a:p>
          <a:p>
            <a:r>
              <a:rPr lang="en-US" sz="3200" dirty="0"/>
              <a:t>Basic steps of the Scientific Method</a:t>
            </a:r>
          </a:p>
          <a:p>
            <a:pPr lvl="1"/>
            <a:r>
              <a:rPr lang="en-US" sz="2800" dirty="0"/>
              <a:t>Stating the Problem</a:t>
            </a:r>
          </a:p>
          <a:p>
            <a:pPr lvl="1"/>
            <a:r>
              <a:rPr lang="en-US" sz="2800" dirty="0"/>
              <a:t>Gathering Information</a:t>
            </a:r>
          </a:p>
          <a:p>
            <a:pPr lvl="1"/>
            <a:r>
              <a:rPr lang="en-US" sz="2800" dirty="0"/>
              <a:t>Forming a Hypothesis</a:t>
            </a:r>
          </a:p>
          <a:p>
            <a:pPr lvl="1"/>
            <a:r>
              <a:rPr lang="en-US" sz="2800" dirty="0"/>
              <a:t>Testing the Hypothesis</a:t>
            </a:r>
          </a:p>
          <a:p>
            <a:pPr lvl="1"/>
            <a:r>
              <a:rPr lang="en-US" sz="2800" dirty="0"/>
              <a:t>Recording and Analyzing Data</a:t>
            </a:r>
          </a:p>
          <a:p>
            <a:pPr lvl="1"/>
            <a:r>
              <a:rPr lang="en-US" sz="2800" dirty="0"/>
              <a:t>Stating a Conclusion</a:t>
            </a:r>
          </a:p>
          <a:p>
            <a:pPr lvl="1"/>
            <a:r>
              <a:rPr lang="en-US" sz="2800" dirty="0"/>
              <a:t>Repeating the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E03E1-19D3-4389-A5DC-00E7A5082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578" y="2755806"/>
            <a:ext cx="3737069" cy="37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1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0318-E559-4027-9A4D-E8BF573D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Scientific Method – A Way of 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EFCC-B876-47B1-91A1-17416E49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61607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Science has a specific way of solving problems</a:t>
            </a:r>
          </a:p>
          <a:p>
            <a:r>
              <a:rPr lang="en-US" sz="3200" dirty="0"/>
              <a:t>The scientific method is a systematic approach to problem solving</a:t>
            </a:r>
          </a:p>
          <a:p>
            <a:r>
              <a:rPr lang="en-US" sz="3200" dirty="0"/>
              <a:t>Basic steps of the Scientific Method</a:t>
            </a:r>
          </a:p>
          <a:p>
            <a:pPr lvl="1"/>
            <a:r>
              <a:rPr lang="en-US" sz="2800" dirty="0"/>
              <a:t>Stating the Problem</a:t>
            </a:r>
          </a:p>
          <a:p>
            <a:pPr lvl="2"/>
            <a:r>
              <a:rPr lang="en-US" sz="2400" dirty="0"/>
              <a:t>Asking a question based on observation</a:t>
            </a:r>
          </a:p>
          <a:p>
            <a:pPr lvl="2"/>
            <a:r>
              <a:rPr lang="en-US" sz="2400" dirty="0"/>
              <a:t>Must be testable</a:t>
            </a:r>
          </a:p>
          <a:p>
            <a:pPr lvl="1"/>
            <a:r>
              <a:rPr lang="en-US" sz="2800" dirty="0"/>
              <a:t>Gathering Information</a:t>
            </a:r>
          </a:p>
          <a:p>
            <a:pPr lvl="2"/>
            <a:r>
              <a:rPr lang="en-US" sz="2400" dirty="0"/>
              <a:t>Researching all there is to know about the topic</a:t>
            </a:r>
          </a:p>
          <a:p>
            <a:pPr lvl="1"/>
            <a:r>
              <a:rPr lang="en-US" sz="2800" dirty="0"/>
              <a:t>Forming a Hypothesis</a:t>
            </a:r>
          </a:p>
          <a:p>
            <a:pPr lvl="2"/>
            <a:r>
              <a:rPr lang="en-US" sz="2400" dirty="0"/>
              <a:t>Propose a prediction or possible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CEEA3-C590-44DC-A464-B5A75E317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203" y="2708277"/>
            <a:ext cx="1558924" cy="1558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1E3CC0-C556-4265-B6C8-4591B40C8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741" y="3609628"/>
            <a:ext cx="2291376" cy="1287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8A2F3-76EB-46B4-88DC-C45C28B14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873" y="5120901"/>
            <a:ext cx="2260508" cy="13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3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69DF-9C63-4B79-9851-E5BFAE2A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Scientific Method – A Way of 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30123-179C-47F7-AD0B-F425E72B5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254592"/>
            <a:ext cx="9691407" cy="4895851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Testing the Hypothesis</a:t>
            </a:r>
          </a:p>
          <a:p>
            <a:pPr lvl="2"/>
            <a:r>
              <a:rPr lang="en-US" sz="2400" dirty="0"/>
              <a:t>Plan an Experiment</a:t>
            </a:r>
          </a:p>
          <a:p>
            <a:pPr marL="1308100" lvl="3" indent="-160338"/>
            <a:r>
              <a:rPr lang="en-US" sz="2400" dirty="0"/>
              <a:t>Determine materials (what will you use)</a:t>
            </a:r>
          </a:p>
          <a:p>
            <a:pPr marL="1308100" lvl="3" indent="-160338"/>
            <a:r>
              <a:rPr lang="en-US" sz="2400" dirty="0"/>
              <a:t>Determine procedures (how will you use it)</a:t>
            </a:r>
          </a:p>
          <a:p>
            <a:pPr marL="1308100" lvl="3" indent="-160338"/>
            <a:r>
              <a:rPr lang="en-US" sz="2400" dirty="0"/>
              <a:t>Determine variables</a:t>
            </a:r>
          </a:p>
          <a:p>
            <a:pPr marL="1720850" lvl="4" indent="-179388"/>
            <a:r>
              <a:rPr lang="en-US" sz="2400" dirty="0"/>
              <a:t>Independent (test) variable</a:t>
            </a:r>
          </a:p>
          <a:p>
            <a:pPr marL="1720850" lvl="4" indent="-179388"/>
            <a:r>
              <a:rPr lang="en-US" sz="2400" dirty="0"/>
              <a:t>Dependent (outcome) variable</a:t>
            </a:r>
          </a:p>
          <a:p>
            <a:pPr marL="1720850" lvl="4" indent="-179388"/>
            <a:r>
              <a:rPr lang="en-US" sz="2400" dirty="0"/>
              <a:t>Constant variable Experiment (test) </a:t>
            </a:r>
          </a:p>
          <a:p>
            <a:pPr lvl="3"/>
            <a:r>
              <a:rPr lang="en-US" sz="2400" dirty="0"/>
              <a:t>must be a controlled test (</a:t>
            </a:r>
            <a:r>
              <a:rPr lang="en-US" sz="2400" u="sng" dirty="0"/>
              <a:t>change only 1 variable</a:t>
            </a:r>
            <a:r>
              <a:rPr lang="en-US" sz="2400" dirty="0"/>
              <a:t>)</a:t>
            </a:r>
          </a:p>
          <a:p>
            <a:pPr lvl="3"/>
            <a:r>
              <a:rPr lang="en-US" sz="2400" dirty="0"/>
              <a:t>must have multiple trials</a:t>
            </a:r>
          </a:p>
          <a:p>
            <a:pPr lvl="3"/>
            <a:r>
              <a:rPr lang="en-US" sz="2400" dirty="0"/>
              <a:t>Observational study, Experiments,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78830-B58D-4C55-AC3C-7EF19953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297" y="1519238"/>
            <a:ext cx="3091628" cy="43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9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A29C-8938-405D-B7A2-D8A44EFD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Scientific Method – A Way of 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84AB5-5809-496D-9550-253B467EA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6550"/>
            <a:ext cx="10515600" cy="466725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Recording and Analyzing Data</a:t>
            </a:r>
          </a:p>
          <a:p>
            <a:pPr lvl="2"/>
            <a:r>
              <a:rPr lang="en-US" dirty="0"/>
              <a:t>Collect data (can be qualitative = words, or quantitative = numbers)</a:t>
            </a:r>
          </a:p>
          <a:p>
            <a:pPr lvl="2"/>
            <a:r>
              <a:rPr lang="en-US" dirty="0"/>
              <a:t>Put data into a chart or table</a:t>
            </a:r>
          </a:p>
          <a:p>
            <a:pPr lvl="2"/>
            <a:r>
              <a:rPr lang="en-US" dirty="0"/>
              <a:t>Graph data (bar graph line graph, circle graph)</a:t>
            </a:r>
          </a:p>
          <a:p>
            <a:pPr lvl="3"/>
            <a:r>
              <a:rPr lang="en-US" dirty="0"/>
              <a:t>Look for patterns, trends, </a:t>
            </a:r>
          </a:p>
          <a:p>
            <a:pPr lvl="1"/>
            <a:r>
              <a:rPr lang="en-US" dirty="0"/>
              <a:t>Stating a Conclusion</a:t>
            </a:r>
          </a:p>
          <a:p>
            <a:pPr lvl="2"/>
            <a:r>
              <a:rPr lang="en-US" dirty="0"/>
              <a:t>What does the data tell you?</a:t>
            </a:r>
          </a:p>
          <a:p>
            <a:pPr lvl="2"/>
            <a:r>
              <a:rPr lang="en-US" dirty="0"/>
              <a:t>Data will support the hypothesis or fail to support the hypothesis</a:t>
            </a:r>
          </a:p>
          <a:p>
            <a:pPr lvl="1"/>
            <a:r>
              <a:rPr lang="en-US" dirty="0"/>
              <a:t>Repeating the Work</a:t>
            </a:r>
          </a:p>
          <a:p>
            <a:pPr lvl="2"/>
            <a:r>
              <a:rPr lang="en-US" dirty="0"/>
              <a:t>Replicating the test again</a:t>
            </a:r>
          </a:p>
          <a:p>
            <a:pPr lvl="2"/>
            <a:r>
              <a:rPr lang="en-US" dirty="0"/>
              <a:t>Look for errors</a:t>
            </a:r>
          </a:p>
          <a:p>
            <a:pPr lvl="2"/>
            <a:r>
              <a:rPr lang="en-US" dirty="0"/>
              <a:t>Check validity (accuracy)</a:t>
            </a:r>
          </a:p>
          <a:p>
            <a:pPr lvl="2"/>
            <a:r>
              <a:rPr lang="en-US" dirty="0"/>
              <a:t>Check reliability (do others get same results)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CB014-D860-425B-AB4D-10D77D88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424" y="1686673"/>
            <a:ext cx="2591252" cy="1916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B07A9C-CA06-4297-8457-276543757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984" y="4213271"/>
            <a:ext cx="2554816" cy="19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8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0E87-133A-4C6B-9183-8D36E8D8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6E8A7-A9DF-4C6F-893C-5E9968802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5970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Follows the evidence wherever it leads</a:t>
            </a:r>
          </a:p>
          <a:p>
            <a:r>
              <a:rPr lang="en-US" dirty="0"/>
              <a:t>Embraces criticism</a:t>
            </a:r>
          </a:p>
          <a:p>
            <a:r>
              <a:rPr lang="en-US" dirty="0"/>
              <a:t>Uses precise terminology with clear definitions</a:t>
            </a:r>
          </a:p>
          <a:p>
            <a:r>
              <a:rPr lang="en-US" dirty="0"/>
              <a:t>Claims are conservative and tentative</a:t>
            </a:r>
          </a:p>
          <a:p>
            <a:r>
              <a:rPr lang="en-US" dirty="0"/>
              <a:t>Properly considers all evidence and arguments</a:t>
            </a:r>
          </a:p>
          <a:p>
            <a:r>
              <a:rPr lang="en-US" dirty="0"/>
              <a:t>Uses rigorous and repeatable methods</a:t>
            </a:r>
          </a:p>
          <a:p>
            <a:r>
              <a:rPr lang="en-US" dirty="0"/>
              <a:t>Engages with peers and community</a:t>
            </a:r>
          </a:p>
          <a:p>
            <a:r>
              <a:rPr lang="en-US" dirty="0"/>
              <a:t>Follows careful and valid logic</a:t>
            </a:r>
          </a:p>
          <a:p>
            <a:r>
              <a:rPr lang="en-US" dirty="0"/>
              <a:t>Changes with new evidence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6D50CF-3758-4130-95DF-115333063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747" y="4416800"/>
            <a:ext cx="2619375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932890-20C1-46DB-BCBF-A5F64DAF2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485" y="595453"/>
            <a:ext cx="3160238" cy="1580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C81854-74C2-4A83-8D42-A3049B7CB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225" y="2460159"/>
            <a:ext cx="3129500" cy="17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6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FC24-C7EB-4812-BFBF-6CAB896B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34700" cy="1325563"/>
          </a:xfrm>
        </p:spPr>
        <p:txBody>
          <a:bodyPr/>
          <a:lstStyle/>
          <a:p>
            <a:r>
              <a:rPr lang="en-US" dirty="0"/>
              <a:t>Pseudoscience - “Pseudo“ meaning false or fake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2C74C-988F-4427-9F2D-F0653BF0C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4963"/>
            <a:ext cx="10515600" cy="4576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Starts with a conclusion, then works backwards to confirm</a:t>
            </a:r>
          </a:p>
          <a:p>
            <a:r>
              <a:rPr lang="en-US" dirty="0"/>
              <a:t>Hostile to criticism</a:t>
            </a:r>
          </a:p>
          <a:p>
            <a:r>
              <a:rPr lang="en-US" dirty="0"/>
              <a:t>Uses vague jargon to confuse of evade</a:t>
            </a:r>
          </a:p>
          <a:p>
            <a:r>
              <a:rPr lang="en-US" dirty="0"/>
              <a:t>Grandiose claims that go beyond evidence</a:t>
            </a:r>
          </a:p>
          <a:p>
            <a:r>
              <a:rPr lang="en-US" dirty="0"/>
              <a:t>Cherry picks only favorable evidence, relies on testimonials or weak evidence</a:t>
            </a:r>
          </a:p>
          <a:p>
            <a:r>
              <a:rPr lang="en-US" dirty="0"/>
              <a:t>Uses flawed methods with unrepeatable results</a:t>
            </a:r>
          </a:p>
          <a:p>
            <a:r>
              <a:rPr lang="en-US" dirty="0"/>
              <a:t>Lone mavericks working in isolation</a:t>
            </a:r>
          </a:p>
          <a:p>
            <a:r>
              <a:rPr lang="en-US" dirty="0"/>
              <a:t>Uses inconsistent and invalid logic</a:t>
            </a:r>
          </a:p>
          <a:p>
            <a:r>
              <a:rPr lang="en-US" dirty="0"/>
              <a:t>Dogmatic and unyielding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205A6-5B1A-443C-A541-409FF2011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894" y="3906839"/>
            <a:ext cx="2744501" cy="2274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FEC59-19AE-4643-A636-A24610722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10073147" y="1339663"/>
            <a:ext cx="1782495" cy="21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FE5A-7ED0-4D60-8A78-6872CF51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Theories &amp;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5005-34C9-4FE8-AE57-1B71AC438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7" y="1416424"/>
            <a:ext cx="10515600" cy="4900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Scientific theory</a:t>
            </a:r>
          </a:p>
          <a:p>
            <a:pPr lvl="1"/>
            <a:r>
              <a:rPr lang="en-US" dirty="0"/>
              <a:t>Explanation of how or why an event occurred (accepted by scientists as true)</a:t>
            </a:r>
          </a:p>
          <a:p>
            <a:pPr lvl="1"/>
            <a:r>
              <a:rPr lang="en-US" dirty="0"/>
              <a:t>Based on repeated observations and tests</a:t>
            </a:r>
          </a:p>
          <a:p>
            <a:pPr lvl="1"/>
            <a:r>
              <a:rPr lang="en-US" dirty="0"/>
              <a:t>Can be rejected or modified if evidence disproves the theory</a:t>
            </a:r>
          </a:p>
          <a:p>
            <a:pPr lvl="1"/>
            <a:r>
              <a:rPr lang="en-US" dirty="0"/>
              <a:t>A theory will never become a law</a:t>
            </a:r>
          </a:p>
          <a:p>
            <a:pPr lvl="1"/>
            <a:r>
              <a:rPr lang="en-US" dirty="0"/>
              <a:t>Ex. Kinetic Molecular Theory, Cell Theory, Theory of Evolution</a:t>
            </a:r>
          </a:p>
          <a:p>
            <a:r>
              <a:rPr lang="en-US" dirty="0"/>
              <a:t>Scientific law</a:t>
            </a:r>
          </a:p>
          <a:p>
            <a:pPr lvl="1"/>
            <a:r>
              <a:rPr lang="en-US" dirty="0"/>
              <a:t>States an event will occur (accepted by scientists as true)</a:t>
            </a:r>
          </a:p>
          <a:p>
            <a:pPr lvl="1"/>
            <a:r>
              <a:rPr lang="en-US" dirty="0"/>
              <a:t>Does not explain why or how</a:t>
            </a:r>
          </a:p>
          <a:p>
            <a:pPr lvl="1"/>
            <a:r>
              <a:rPr lang="en-US" dirty="0"/>
              <a:t>Can be rejected or modified if evidence disproves the law</a:t>
            </a:r>
          </a:p>
          <a:p>
            <a:pPr lvl="1"/>
            <a:r>
              <a:rPr lang="en-US" dirty="0"/>
              <a:t>A law does not become a theory</a:t>
            </a:r>
          </a:p>
          <a:p>
            <a:pPr lvl="1"/>
            <a:r>
              <a:rPr lang="en-US" dirty="0"/>
              <a:t>Ex. Laws of Motion, Law of Conservation of Energy, Law of Universal Gravitation</a:t>
            </a:r>
          </a:p>
        </p:txBody>
      </p:sp>
    </p:spTree>
    <p:extLst>
      <p:ext uri="{BB962C8B-B14F-4D97-AF65-F5344CB8AC3E}">
        <p14:creationId xmlns:p14="http://schemas.microsoft.com/office/powerpoint/2010/main" val="2144225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824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MS Shell Dlg 2</vt:lpstr>
      <vt:lpstr>Office Theme</vt:lpstr>
      <vt:lpstr>The Nature of Science</vt:lpstr>
      <vt:lpstr>What is Science?</vt:lpstr>
      <vt:lpstr>The Scientific Method – A Way of Problem Solving</vt:lpstr>
      <vt:lpstr>The Scientific Method – A Way of Problem Solving</vt:lpstr>
      <vt:lpstr>The Scientific Method – A Way of Problem Solving</vt:lpstr>
      <vt:lpstr>The Scientific Method – A Way of Problem Solving</vt:lpstr>
      <vt:lpstr>Characteristics of Science</vt:lpstr>
      <vt:lpstr>Pseudoscience - “Pseudo“ meaning false or fake </vt:lpstr>
      <vt:lpstr>Theories &amp; Laws</vt:lpstr>
      <vt:lpstr>PowerPoint Presentation</vt:lpstr>
      <vt:lpstr>Measurement and Science</vt:lpstr>
      <vt:lpstr>Measurement and Science</vt:lpstr>
      <vt:lpstr>Measurement and Science</vt:lpstr>
      <vt:lpstr>Measurement and Science</vt:lpstr>
      <vt:lpstr>Measurement and Science</vt:lpstr>
      <vt:lpstr>Measurement and Science</vt:lpstr>
      <vt:lpstr>Measurement and Science</vt:lpstr>
      <vt:lpstr>Graphing in Science</vt:lpstr>
      <vt:lpstr>Graphing in Science</vt:lpstr>
      <vt:lpstr>Graphing in Science</vt:lpstr>
      <vt:lpstr>Graphing in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Science</dc:title>
  <dc:creator>Parrott, Maureen</dc:creator>
  <cp:lastModifiedBy>Parrott, Maureen</cp:lastModifiedBy>
  <cp:revision>17</cp:revision>
  <dcterms:created xsi:type="dcterms:W3CDTF">2018-08-24T00:22:35Z</dcterms:created>
  <dcterms:modified xsi:type="dcterms:W3CDTF">2018-08-24T02:53:27Z</dcterms:modified>
</cp:coreProperties>
</file>